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5" r:id="rId3"/>
    <p:sldId id="257" r:id="rId4"/>
    <p:sldId id="258" r:id="rId5"/>
    <p:sldId id="266" r:id="rId6"/>
    <p:sldId id="267" r:id="rId7"/>
    <p:sldId id="261" r:id="rId8"/>
    <p:sldId id="269" r:id="rId9"/>
    <p:sldId id="270" r:id="rId10"/>
    <p:sldId id="271" r:id="rId11"/>
    <p:sldId id="272" r:id="rId12"/>
    <p:sldId id="273" r:id="rId13"/>
    <p:sldId id="268" r:id="rId14"/>
    <p:sldId id="263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FF8029-964D-4178-B321-E071C31B7C95}" type="datetimeFigureOut">
              <a:rPr lang="en-US" smtClean="0"/>
              <a:t>3/7/15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6CF3FF-BE88-477B-ABDC-E804FAB00D3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73380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>The New York State Seal of </a:t>
            </a:r>
            <a:r>
              <a:rPr lang="en-US" sz="2700" b="1" dirty="0" err="1" smtClean="0"/>
              <a:t>Biliteracy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200" dirty="0" smtClean="0"/>
              <a:t>NYSAFLT Rochester Regional Conference</a:t>
            </a:r>
            <a:br>
              <a:rPr lang="en-US" sz="2200" dirty="0" smtClean="0"/>
            </a:br>
            <a:r>
              <a:rPr lang="en-US" sz="2200" dirty="0" smtClean="0"/>
              <a:t>March 7, 2015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Candace Black</a:t>
            </a:r>
          </a:p>
          <a:p>
            <a:r>
              <a:rPr lang="en-US" dirty="0" err="1" smtClean="0"/>
              <a:t>Eastridge</a:t>
            </a:r>
            <a:r>
              <a:rPr lang="en-US" dirty="0" smtClean="0"/>
              <a:t> High School</a:t>
            </a:r>
          </a:p>
        </p:txBody>
      </p:sp>
      <p:pic>
        <p:nvPicPr>
          <p:cNvPr id="1026" name="Picture 2" descr="http://www.sandi.net/cms/lib/CA01001235/Centricity/Domain/107/Seal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076" y="304800"/>
            <a:ext cx="307499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4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 Portfolio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Students select their portfolio entries in both English and LOTE in conjunction with their teachers.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Portfolios are submitted in April of the senior year to be reviewed by 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committee.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Successful candidates are notified via a letter in May.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824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Awarding the Seal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In June 2015, successful candidates will receive:</a:t>
            </a:r>
          </a:p>
          <a:p>
            <a:pPr lvl="1"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A certificate acknowledging the achievement of the school seal of </a:t>
            </a:r>
            <a:r>
              <a:rPr lang="en-US" dirty="0" err="1" smtClean="0"/>
              <a:t>Biliteracy</a:t>
            </a:r>
            <a:r>
              <a:rPr lang="en-US" dirty="0" smtClean="0"/>
              <a:t> at a 12</a:t>
            </a:r>
            <a:r>
              <a:rPr lang="en-US" baseline="30000" dirty="0" smtClean="0"/>
              <a:t>th</a:t>
            </a:r>
            <a:r>
              <a:rPr lang="en-US" dirty="0" smtClean="0"/>
              <a:t> grade awards ceremony</a:t>
            </a:r>
          </a:p>
          <a:p>
            <a:pPr lvl="1">
              <a:spcBef>
                <a:spcPts val="0"/>
              </a:spcBef>
              <a:spcAft>
                <a:spcPts val="3000"/>
              </a:spcAft>
            </a:pPr>
            <a:r>
              <a:rPr lang="en-US" sz="2500" dirty="0" smtClean="0"/>
              <a:t>A notation in the graduation ceremony program indicating the earning of the Seal of </a:t>
            </a:r>
            <a:r>
              <a:rPr lang="en-US" sz="2500" dirty="0" err="1" smtClean="0"/>
              <a:t>Biliteracy</a:t>
            </a:r>
            <a:endParaRPr lang="en-US" sz="2500" dirty="0" smtClean="0"/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In June of 2016, successful candidates will receive all of the above plus a gold seal on the official diploma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088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ENL students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can also be awarded to student whose mother tongue is other than English.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They must meet the same benchmarks as LOTE students except they will demonstrate literacy in the mother tongue.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Schools must identify special mentors fluent in the mother language of the student to evaluate the portfolio (university contacts).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155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Pathway </a:t>
            </a:r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Starting in the 2015-16 school year, we also plan to offer 3 pathway awards to students to recognize and encourage achievement in LOTE: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At 2</a:t>
            </a:r>
            <a:r>
              <a:rPr lang="en-US" sz="2100" baseline="30000" dirty="0" smtClean="0"/>
              <a:t>nd</a:t>
            </a:r>
            <a:r>
              <a:rPr lang="en-US" sz="2100" dirty="0" smtClean="0"/>
              <a:t> grade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At 5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At 8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For each grade, we will have a small ceremony to which parents are invited.  Students will receive a certificate and perhaps a small token gift.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64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Future of the Seal of </a:t>
            </a:r>
            <a:r>
              <a:rPr lang="en-US" dirty="0" err="1" smtClean="0"/>
              <a:t>Biliteracy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We anticipate that the NY State Education Department will publish formal guidelines for all NYS schools wishing to offer the Seal of </a:t>
            </a:r>
            <a:r>
              <a:rPr lang="en-US" dirty="0" err="1" smtClean="0"/>
              <a:t>Biliteracy</a:t>
            </a:r>
            <a:r>
              <a:rPr lang="en-US" dirty="0" smtClean="0"/>
              <a:t> starting with the class of 2016.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The State will develop an official seal which participating schools will be eligible to affix to students’ transcripts beginning in June 2016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8954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Seal of </a:t>
            </a:r>
            <a:r>
              <a:rPr lang="en-US" dirty="0" err="1" smtClean="0"/>
              <a:t>Biliteracy</a:t>
            </a:r>
            <a:endParaRPr lang="en-US" dirty="0" smtClean="0"/>
          </a:p>
          <a:p>
            <a:r>
              <a:rPr lang="en-US" dirty="0" smtClean="0"/>
              <a:t>History of the Seal of </a:t>
            </a:r>
            <a:r>
              <a:rPr lang="en-US" dirty="0" err="1" smtClean="0"/>
              <a:t>Biliteracy</a:t>
            </a:r>
            <a:endParaRPr lang="en-US" dirty="0" smtClean="0"/>
          </a:p>
          <a:p>
            <a:r>
              <a:rPr lang="en-US" dirty="0" smtClean="0"/>
              <a:t>Why should NY schools offer the Seal of </a:t>
            </a:r>
            <a:r>
              <a:rPr lang="en-US" dirty="0" err="1" smtClean="0"/>
              <a:t>Biliteracy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2014-15 Pilot Program</a:t>
            </a:r>
          </a:p>
          <a:p>
            <a:r>
              <a:rPr lang="en-US" dirty="0"/>
              <a:t>Process for identifying students</a:t>
            </a:r>
          </a:p>
          <a:p>
            <a:r>
              <a:rPr lang="en-US" dirty="0" smtClean="0"/>
              <a:t>Earning </a:t>
            </a:r>
            <a:r>
              <a:rPr lang="en-US" dirty="0" smtClean="0"/>
              <a:t>the Seal, the Pathway Awards &amp; Potential New Pathway to Graduation</a:t>
            </a:r>
          </a:p>
          <a:p>
            <a:r>
              <a:rPr lang="en-US" dirty="0" smtClean="0"/>
              <a:t>Portfolio </a:t>
            </a:r>
            <a:r>
              <a:rPr lang="en-US" dirty="0" smtClean="0"/>
              <a:t>(evidence of </a:t>
            </a:r>
            <a:r>
              <a:rPr lang="en-US" dirty="0" err="1" smtClean="0"/>
              <a:t>biliteracy</a:t>
            </a:r>
            <a:r>
              <a:rPr lang="en-US" dirty="0" smtClean="0"/>
              <a:t>)</a:t>
            </a:r>
          </a:p>
          <a:p>
            <a:r>
              <a:rPr lang="en-US" dirty="0" smtClean="0"/>
              <a:t>How to get more information on the Seal of </a:t>
            </a:r>
            <a:r>
              <a:rPr lang="en-US" dirty="0" err="1" smtClean="0"/>
              <a:t>Biliteracy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32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Seal of </a:t>
            </a:r>
            <a:r>
              <a:rPr lang="en-US" dirty="0" err="1" smtClean="0"/>
              <a:t>Biliteracy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058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An </a:t>
            </a:r>
            <a:r>
              <a:rPr lang="en-US" dirty="0"/>
              <a:t>award given by a school, </a:t>
            </a:r>
            <a:r>
              <a:rPr lang="en-US" dirty="0" smtClean="0"/>
              <a:t>district </a:t>
            </a:r>
            <a:r>
              <a:rPr lang="en-US" dirty="0"/>
              <a:t>or county office of education in recognition of students who have studied and attained proficiency in two or more </a:t>
            </a:r>
            <a:r>
              <a:rPr lang="en-US" dirty="0" smtClean="0"/>
              <a:t>languages (one of which is English) </a:t>
            </a:r>
            <a:r>
              <a:rPr lang="en-US" dirty="0"/>
              <a:t>by high school </a:t>
            </a:r>
            <a:r>
              <a:rPr lang="en-US" dirty="0" smtClean="0"/>
              <a:t>graduation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Takes </a:t>
            </a:r>
            <a:r>
              <a:rPr lang="en-US" dirty="0"/>
              <a:t>the form of a gold seal that appears on the transcript or diploma of the graduating </a:t>
            </a:r>
            <a:r>
              <a:rPr lang="en-US" dirty="0" smtClean="0"/>
              <a:t>senior</a:t>
            </a:r>
          </a:p>
          <a:p>
            <a:endParaRPr lang="en-US" dirty="0"/>
          </a:p>
        </p:txBody>
      </p:sp>
      <p:pic>
        <p:nvPicPr>
          <p:cNvPr id="8" name="Picture 2" descr="http://www.acoe.org/acoe/files/EdServices/ELL/seal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1933333" cy="196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099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of the Seal of </a:t>
            </a:r>
            <a:r>
              <a:rPr lang="en-US" dirty="0" err="1" smtClean="0"/>
              <a:t>Biliteracy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22425"/>
            <a:ext cx="8229600" cy="445833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California initiated the first State Seal of </a:t>
            </a:r>
            <a:r>
              <a:rPr lang="en-US" dirty="0" err="1" smtClean="0"/>
              <a:t>Biliteracy</a:t>
            </a:r>
            <a:r>
              <a:rPr lang="en-US" dirty="0" smtClean="0"/>
              <a:t> in 2008.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In 2012, New York State enacted legislation modeled after California to create the NYS Seal of </a:t>
            </a:r>
            <a:r>
              <a:rPr lang="en-US" dirty="0" err="1" smtClean="0"/>
              <a:t>Biliteracy</a:t>
            </a:r>
            <a:r>
              <a:rPr lang="en-US" dirty="0" smtClean="0"/>
              <a:t>.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200" dirty="0" smtClean="0"/>
              <a:t>East Irondequoit was selected as one of 12 schools to pilot this program in the 2014-15 school year.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200" dirty="0" smtClean="0"/>
              <a:t>The State Education Department will gather information on how pilot schools have planned for and implemented their school-based Seal of </a:t>
            </a:r>
            <a:r>
              <a:rPr lang="en-US" sz="2200" dirty="0" err="1" smtClean="0"/>
              <a:t>Biliteracy</a:t>
            </a:r>
            <a:r>
              <a:rPr lang="en-US" sz="2200" dirty="0" smtClean="0"/>
              <a:t> programs and will use this information to develop statewide guidelines for the following  year (2015-16).</a:t>
            </a:r>
          </a:p>
          <a:p>
            <a:endParaRPr lang="en-US" dirty="0"/>
          </a:p>
        </p:txBody>
      </p:sp>
      <p:pic>
        <p:nvPicPr>
          <p:cNvPr id="5122" name="Picture 2" descr="http://www.sausd.us/cms/lib5/CA01000471/Centricity/Domain/3964/SAUSD%20Seal%20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52400"/>
            <a:ext cx="1575027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763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should NY schools offer the Seal of </a:t>
            </a:r>
            <a:r>
              <a:rPr lang="en-US" dirty="0" err="1"/>
              <a:t>Biliteracy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The Seal of </a:t>
            </a:r>
            <a:r>
              <a:rPr lang="en-US" dirty="0" err="1" smtClean="0"/>
              <a:t>Biliteracy</a:t>
            </a:r>
            <a:r>
              <a:rPr lang="en-US" dirty="0" smtClean="0"/>
              <a:t> provides a means by which schools can honor those students who have achieved mastery in two world languages, one of which is English.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 Seal can be a motivating factor for students to continue with world language study throughout their high school careers.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 </a:t>
            </a:r>
            <a:r>
              <a:rPr lang="en-US" dirty="0" err="1" smtClean="0"/>
              <a:t>Biliteracy</a:t>
            </a:r>
            <a:r>
              <a:rPr lang="en-US" dirty="0" smtClean="0"/>
              <a:t> program also allows for “Pathway awards” that can be given at the school’s discretion at various points in a student’s academic career (K-11).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34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2014-15 Pilot Program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12 schools in NYS were selected by NYSED to develop a plan to implement 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in their schools in the 2014-15 School year.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Identify committee members (LOTE/ESL teachers, guidance counselor, administrators)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Establish meeting monthly meeting dates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Establish a timeline of tasks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Determine eligibility requirements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Identify and work with eligible students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Report back to NYSED on our process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dirty="0"/>
          </a:p>
        </p:txBody>
      </p:sp>
      <p:pic>
        <p:nvPicPr>
          <p:cNvPr id="9" name="Picture 2" descr="http://services.scoe.net/images/seal_of_bilitera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766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232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LOTE student to earn the Seal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We established the following criteria to earn 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at </a:t>
            </a:r>
            <a:r>
              <a:rPr lang="en-US" sz="2800" dirty="0" err="1" smtClean="0"/>
              <a:t>Eastridge</a:t>
            </a:r>
            <a:r>
              <a:rPr lang="en-US" sz="2800" dirty="0" smtClean="0"/>
              <a:t> HS: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GPA of 3.0 or better in English for 9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&amp; 10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grades to be eligible, including maintaining this average during the 11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&amp; 12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 years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GPA of 3.0 or </a:t>
            </a:r>
            <a:r>
              <a:rPr lang="en-US" sz="2100" dirty="0"/>
              <a:t>GPA of 3.0 or better in </a:t>
            </a:r>
            <a:r>
              <a:rPr lang="en-US" sz="2100" dirty="0" smtClean="0"/>
              <a:t>LOTE for </a:t>
            </a:r>
            <a:r>
              <a:rPr lang="en-US" sz="2100" dirty="0"/>
              <a:t>9</a:t>
            </a:r>
            <a:r>
              <a:rPr lang="en-US" sz="2100" baseline="30000" dirty="0"/>
              <a:t>th</a:t>
            </a:r>
            <a:r>
              <a:rPr lang="en-US" sz="2100" dirty="0"/>
              <a:t> &amp; 10</a:t>
            </a:r>
            <a:r>
              <a:rPr lang="en-US" sz="2100" baseline="30000" dirty="0"/>
              <a:t>th</a:t>
            </a:r>
            <a:r>
              <a:rPr lang="en-US" sz="2100" dirty="0"/>
              <a:t> grades to be eligible, including maintaining this average during the 11</a:t>
            </a:r>
            <a:r>
              <a:rPr lang="en-US" sz="2100" baseline="30000" dirty="0"/>
              <a:t>th</a:t>
            </a:r>
            <a:r>
              <a:rPr lang="en-US" sz="2100" dirty="0"/>
              <a:t> &amp; 12</a:t>
            </a:r>
            <a:r>
              <a:rPr lang="en-US" sz="2100" baseline="30000" dirty="0"/>
              <a:t>th</a:t>
            </a:r>
            <a:r>
              <a:rPr lang="en-US" sz="2100" dirty="0"/>
              <a:t> grade </a:t>
            </a:r>
            <a:r>
              <a:rPr lang="en-US" sz="2100" dirty="0" smtClean="0"/>
              <a:t>years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Overall GPA of 2.5 in all academic classes for 9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&amp; 10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grades to be eligible, including maintaining this average during the 11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&amp; 12</a:t>
            </a:r>
            <a:r>
              <a:rPr lang="en-US" sz="2100" baseline="30000" dirty="0" smtClean="0"/>
              <a:t>th</a:t>
            </a:r>
            <a:r>
              <a:rPr lang="en-US" sz="2100" dirty="0" smtClean="0"/>
              <a:t> grade years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100" dirty="0" smtClean="0"/>
              <a:t>The completion of a student portfolio documenting </a:t>
            </a:r>
            <a:r>
              <a:rPr lang="en-US" sz="2100" dirty="0" err="1" smtClean="0"/>
              <a:t>biliteracy</a:t>
            </a:r>
            <a:endParaRPr lang="en-US" sz="2100" dirty="0"/>
          </a:p>
          <a:p>
            <a:pPr lvl="1">
              <a:spcBef>
                <a:spcPts val="0"/>
              </a:spcBef>
              <a:spcAft>
                <a:spcPts val="1800"/>
              </a:spcAft>
            </a:pPr>
            <a:endParaRPr lang="en-US" sz="21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128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Identifying the students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We worked with our IT department to collect the requested data from our student management system.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The IT representative also provides follow up data each year/quarter to verify student eligibility.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In the spring of sophomore year, LOTE teachers give presentations on the Seal of </a:t>
            </a:r>
            <a:r>
              <a:rPr lang="en-US" sz="2800" dirty="0" err="1" smtClean="0"/>
              <a:t>Biliteracy</a:t>
            </a:r>
            <a:r>
              <a:rPr lang="en-US" sz="2800" dirty="0" smtClean="0"/>
              <a:t> to students in their LOTE classes.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667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 Portfolio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29718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6096000"/>
            <a:ext cx="3352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3972611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7297917" y="4572001"/>
            <a:ext cx="304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Once student candidates have been identified, a meeting is held in September of the junior year to explain the process.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During the junior and senior years, students will work with their LOTE and English teachers to select from their regular classwork, items to include in their portfolio:</a:t>
            </a:r>
          </a:p>
          <a:p>
            <a:pPr lvl="1"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Speaking/listening (recording) – one on-demand and one prepared.</a:t>
            </a:r>
          </a:p>
          <a:p>
            <a:pPr lvl="1"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Reading/writing </a:t>
            </a:r>
            <a:r>
              <a:rPr lang="en-US" dirty="0"/>
              <a:t>(document) – one on-demand and one prepared.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7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326</TotalTime>
  <Words>969</Words>
  <Application>Microsoft Macintosh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The New York State Seal of Biliteracy NYSAFLT Rochester Regional Conference March 7, 2015</vt:lpstr>
      <vt:lpstr>Workshop agenda</vt:lpstr>
      <vt:lpstr>What is the Seal of Biliteracy?</vt:lpstr>
      <vt:lpstr>History of the Seal of Biliteracy</vt:lpstr>
      <vt:lpstr>Why should NY schools offer the Seal of Biliteracy?</vt:lpstr>
      <vt:lpstr>The 2014-15 Pilot Program</vt:lpstr>
      <vt:lpstr>Criteria for LOTE student to earn the Seal </vt:lpstr>
      <vt:lpstr>Identifying the students</vt:lpstr>
      <vt:lpstr>The Student Portfolio</vt:lpstr>
      <vt:lpstr>The Student Portfolio</vt:lpstr>
      <vt:lpstr>Awarding the Seal</vt:lpstr>
      <vt:lpstr>ENL students</vt:lpstr>
      <vt:lpstr>Pathway Awards</vt:lpstr>
      <vt:lpstr>The Future of the Seal of Biliteracy</vt:lpstr>
    </vt:vector>
  </TitlesOfParts>
  <Company>East Irondequoit 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NYS Seal of Biliteracy Pilot Program 2014-2015</dc:title>
  <dc:creator>East Irondequoit</dc:creator>
  <cp:lastModifiedBy>Candace Black</cp:lastModifiedBy>
  <cp:revision>20</cp:revision>
  <cp:lastPrinted>2015-01-26T12:17:22Z</cp:lastPrinted>
  <dcterms:created xsi:type="dcterms:W3CDTF">2015-01-04T17:21:43Z</dcterms:created>
  <dcterms:modified xsi:type="dcterms:W3CDTF">2015-03-07T17:58:40Z</dcterms:modified>
</cp:coreProperties>
</file>